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17" r:id="rId2"/>
    <p:sldId id="301" r:id="rId3"/>
    <p:sldId id="357" r:id="rId4"/>
    <p:sldId id="361" r:id="rId5"/>
    <p:sldId id="358" r:id="rId6"/>
    <p:sldId id="302" r:id="rId7"/>
    <p:sldId id="359" r:id="rId8"/>
    <p:sldId id="360" r:id="rId9"/>
    <p:sldId id="314" r:id="rId10"/>
    <p:sldId id="318" r:id="rId11"/>
    <p:sldId id="283" r:id="rId12"/>
    <p:sldId id="333" r:id="rId13"/>
    <p:sldId id="324" r:id="rId14"/>
    <p:sldId id="325" r:id="rId15"/>
    <p:sldId id="326" r:id="rId16"/>
    <p:sldId id="327" r:id="rId17"/>
    <p:sldId id="328" r:id="rId18"/>
    <p:sldId id="329" r:id="rId19"/>
    <p:sldId id="323" r:id="rId20"/>
    <p:sldId id="303" r:id="rId21"/>
    <p:sldId id="335" r:id="rId22"/>
    <p:sldId id="336" r:id="rId23"/>
    <p:sldId id="337" r:id="rId24"/>
    <p:sldId id="338" r:id="rId25"/>
    <p:sldId id="339" r:id="rId26"/>
    <p:sldId id="334" r:id="rId27"/>
    <p:sldId id="308" r:id="rId28"/>
    <p:sldId id="340" r:id="rId29"/>
    <p:sldId id="345" r:id="rId30"/>
    <p:sldId id="347" r:id="rId31"/>
    <p:sldId id="348" r:id="rId32"/>
    <p:sldId id="349" r:id="rId33"/>
    <p:sldId id="346" r:id="rId34"/>
    <p:sldId id="309" r:id="rId35"/>
    <p:sldId id="351" r:id="rId36"/>
    <p:sldId id="352" r:id="rId37"/>
    <p:sldId id="353" r:id="rId38"/>
    <p:sldId id="354" r:id="rId39"/>
    <p:sldId id="355" r:id="rId40"/>
    <p:sldId id="350" r:id="rId41"/>
    <p:sldId id="319" r:id="rId42"/>
    <p:sldId id="320" r:id="rId43"/>
    <p:sldId id="313" r:id="rId44"/>
    <p:sldId id="321" r:id="rId45"/>
    <p:sldId id="322" r:id="rId46"/>
    <p:sldId id="362" r:id="rId47"/>
    <p:sldId id="311" r:id="rId48"/>
    <p:sldId id="310" r:id="rId49"/>
    <p:sldId id="364" r:id="rId50"/>
    <p:sldId id="365" r:id="rId51"/>
    <p:sldId id="366" r:id="rId52"/>
    <p:sldId id="367" r:id="rId53"/>
    <p:sldId id="368" r:id="rId54"/>
    <p:sldId id="363" r:id="rId55"/>
    <p:sldId id="312" r:id="rId56"/>
    <p:sldId id="370" r:id="rId57"/>
    <p:sldId id="371" r:id="rId58"/>
    <p:sldId id="372" r:id="rId59"/>
    <p:sldId id="374" r:id="rId60"/>
    <p:sldId id="375" r:id="rId61"/>
    <p:sldId id="369" r:id="rId62"/>
    <p:sldId id="305" r:id="rId63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0EBFF"/>
    <a:srgbClr val="C6DBFF"/>
    <a:srgbClr val="A7CAFF"/>
    <a:srgbClr val="B5EEFF"/>
    <a:srgbClr val="009900"/>
    <a:srgbClr val="FF33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9" d="100"/>
          <a:sy n="209" d="100"/>
        </p:scale>
        <p:origin x="-2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E20A24F-8D41-FC40-8FF7-2C40EC67E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E9D8F-0776-BA42-BD7F-F8D1B7A813F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3C98-986C-1248-88CF-26D93404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6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67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2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2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4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1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8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2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4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3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2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3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6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6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2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3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6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8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8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40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8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6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7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9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3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5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30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8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B3C98-986C-1248-88CF-26D934049E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38E9-24B4-C64E-A848-761DB3F816B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183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0170-4F9A-FA47-ABB9-EE3E460CEE6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778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1430-E8AF-9C4F-9816-65B3FAADE23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34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B84BF-2DCC-8D46-A97C-F6B8BBB3181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392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7929-04E9-2248-B633-7AD8DF8DD3B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541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1323-7B30-2545-AD33-4345F2E6F03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277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D8E1-B639-B947-8171-974A88B2435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7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2A5C-BE10-AA48-A1F5-2AE1D4967FA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833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394DA-A7E4-754B-A00B-4F3513D6E58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955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A12E-1EBD-B742-A2E1-E2DD1286BB0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FD2D-3703-6349-A4C4-4BEB2AAAD37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02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5F6D-D610-0C47-9CCD-FAE90465CF8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15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4FEA672-9F7E-B843-B9D1-3375E4F3470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6769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Voz media-pasiva del verbo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4187" y="244554"/>
            <a:ext cx="6895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10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29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92832"/>
              </p:ext>
            </p:extLst>
          </p:nvPr>
        </p:nvGraphicFramePr>
        <p:xfrm>
          <a:off x="571500" y="299805"/>
          <a:ext cx="8001000" cy="454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1790700"/>
                <a:gridCol w="2514600"/>
                <a:gridCol w="2971800"/>
              </a:tblGrid>
              <a:tr h="541415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cap="small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Imperfecto Medio-Pasivo Indicativo</a:t>
                      </a:r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/>
                </a:tc>
              </a:tr>
              <a:tr h="753985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2400" dirty="0" smtClean="0"/>
                        <a:t>Forma Verbal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Traducción: 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voz media</a:t>
                      </a:r>
                      <a:endParaRPr lang="es-ES_tradnl" sz="2400" i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Traducción: 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voz pasiva</a:t>
                      </a:r>
                      <a:endParaRPr lang="es-ES_tradnl" sz="2400" i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1s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όμην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me soltaba</a:t>
                      </a:r>
                      <a:endParaRPr lang="es-ES_tradnl" sz="1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era soltado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2s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ου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te  soltabas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eras soltado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3s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ετο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 soltaba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era soltado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1p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όμεθ</a:t>
                      </a:r>
                      <a:r>
                        <a:rPr lang="pt-BR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nos soltábamos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éramos soltados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2p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εσθε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soltaban (os soltabais)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eran soltados (erais soltados)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3p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</a:t>
                      </a: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οντο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soltaban</a:t>
                      </a:r>
                      <a:endParaRPr lang="es-ES_tradnl" sz="1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eran soltados</a:t>
                      </a:r>
                      <a:endParaRPr lang="es-ES_tradnl" sz="1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5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68172405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6007369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96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74748186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32" name="Oval 140"/>
          <p:cNvSpPr>
            <a:spLocks noChangeArrowheads="1"/>
          </p:cNvSpPr>
          <p:nvPr/>
        </p:nvSpPr>
        <p:spPr bwMode="auto">
          <a:xfrm>
            <a:off x="2895600" y="2388970"/>
            <a:ext cx="254000" cy="285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1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32598994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Ἰορδάνης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Jord</a:t>
                      </a: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8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86715679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Ἰορδάνης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Jord</a:t>
                      </a: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ποταμ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lang="el-GR" sz="2000" dirty="0" smtClean="0">
                        <a:latin typeface="Minion Pro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río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9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90911485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Ἰορδάνης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Jord</a:t>
                      </a: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ποταμ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lang="el-GR" sz="2000" dirty="0" smtClean="0">
                        <a:latin typeface="Minion Pro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río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αὐτ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62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19384105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Ἰορδάνης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Jord</a:t>
                      </a: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ποταμ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lang="el-GR" sz="2000" dirty="0" smtClean="0">
                        <a:latin typeface="Minion Pro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río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αὐτ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ἁμαρτία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4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67300145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Ἰορδάνης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Jord</a:t>
                      </a: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ποταμ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lang="el-GR" sz="2000" dirty="0" smtClean="0">
                        <a:latin typeface="Minion Pro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río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αὐτ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ἁμαρτία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αὐτός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ellos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0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1" y="46732"/>
            <a:ext cx="8842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200" dirty="0">
                <a:latin typeface="Minion Pro"/>
                <a:cs typeface="Minion Pro"/>
              </a:rPr>
              <a:t>καὶ </a:t>
            </a:r>
            <a:r>
              <a:rPr lang="el-GR" sz="3200" b="1" dirty="0">
                <a:latin typeface="Minion Pro"/>
                <a:cs typeface="Minion Pro"/>
              </a:rPr>
              <a:t>ἐβαπτίζοντο</a:t>
            </a:r>
            <a:r>
              <a:rPr lang="el-GR" sz="3200" dirty="0">
                <a:latin typeface="Minion Pro"/>
                <a:cs typeface="Minion Pro"/>
              </a:rPr>
              <a:t> ἐν τῷ Ἰορδάνῃ ποταμῷ </a:t>
            </a:r>
            <a:r>
              <a:rPr lang="el-GR" sz="3200" dirty="0" smtClean="0">
                <a:latin typeface="Minion Pro"/>
                <a:cs typeface="Minion Pro"/>
              </a:rPr>
              <a:t>ὑπ</a:t>
            </a:r>
            <a:r>
              <a:rPr lang="es-ES_tradnl" sz="3200" dirty="0" smtClean="0">
                <a:latin typeface="Minion Pro"/>
                <a:cs typeface="Minion Pro"/>
              </a:rPr>
              <a:t>’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αὐτοῦ ἐξομολογούμενοι τὰς ἁμαρτίας αὐτῶν.</a:t>
            </a:r>
            <a:r>
              <a:rPr lang="es-ES" sz="3200" dirty="0">
                <a:latin typeface="Minion Pro"/>
                <a:cs typeface="Minion Pro"/>
              </a:rPr>
              <a:t> (Mt. 3:6</a:t>
            </a:r>
            <a:r>
              <a:rPr lang="es-ES" sz="3200" dirty="0" smtClean="0">
                <a:latin typeface="Minion Pro"/>
                <a:cs typeface="Minion Pro"/>
              </a:rPr>
              <a:t>)</a:t>
            </a:r>
            <a:endParaRPr lang="es-ES" sz="2400" dirty="0">
              <a:cs typeface="+mn-cs"/>
            </a:endParaRPr>
          </a:p>
        </p:txBody>
      </p:sp>
      <p:graphicFrame>
        <p:nvGraphicFramePr>
          <p:cNvPr id="33925" name="Group 1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13585728"/>
              </p:ext>
            </p:extLst>
          </p:nvPr>
        </p:nvGraphicFramePr>
        <p:xfrm>
          <a:off x="228600" y="2021600"/>
          <a:ext cx="8686800" cy="3041884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ἐβαπτίζοντο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1" dirty="0" smtClean="0">
                          <a:latin typeface="Minion Pro"/>
                          <a:cs typeface="Minion Pro"/>
                        </a:rPr>
                        <a:t>βαπτίζω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bautizados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τῷ Ἰορδάνῃ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Ἰορδάνης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Jord</a:t>
                      </a: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ποταμῷ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ποταμ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lang="el-GR" sz="2000" dirty="0" smtClean="0">
                        <a:latin typeface="Minion Pro"/>
                        <a:cs typeface="Minion Pro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río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αὐτοῦ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αὐτ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él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ἁμαρτία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αὐτός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ellos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2" name="Text Box 100"/>
          <p:cNvSpPr txBox="1">
            <a:spLocks noChangeArrowheads="1"/>
          </p:cNvSpPr>
          <p:nvPr/>
        </p:nvSpPr>
        <p:spPr bwMode="auto">
          <a:xfrm>
            <a:off x="152400" y="104775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cs typeface="+mn-cs"/>
              </a:rPr>
              <a:t>“y eran bautizados en el río Jordán por </a:t>
            </a:r>
            <a:r>
              <a:rPr lang="es-ES" sz="2800" dirty="0" smtClean="0">
                <a:cs typeface="+mn-cs"/>
              </a:rPr>
              <a:t>él</a:t>
            </a:r>
            <a:r>
              <a:rPr lang="es-ES" sz="2800" dirty="0">
                <a:cs typeface="+mn-cs"/>
              </a:rPr>
              <a:t>, </a:t>
            </a:r>
            <a:endParaRPr lang="el-GR" sz="2800" dirty="0" smtClean="0">
              <a:cs typeface="+mn-cs"/>
            </a:endParaRPr>
          </a:p>
          <a:p>
            <a:pPr>
              <a:defRPr/>
            </a:pPr>
            <a:r>
              <a:rPr lang="es-ES" sz="2800" dirty="0" smtClean="0">
                <a:cs typeface="+mn-cs"/>
              </a:rPr>
              <a:t>confesando </a:t>
            </a:r>
            <a:r>
              <a:rPr lang="es-ES" sz="2800" dirty="0">
                <a:cs typeface="+mn-cs"/>
              </a:rPr>
              <a:t>sus pecados”</a:t>
            </a:r>
            <a:r>
              <a:rPr lang="es-PE" sz="2800" dirty="0">
                <a:cs typeface="+mn-cs"/>
              </a:rPr>
              <a:t> </a:t>
            </a: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94963"/>
              </p:ext>
            </p:extLst>
          </p:nvPr>
        </p:nvGraphicFramePr>
        <p:xfrm>
          <a:off x="533400" y="1047750"/>
          <a:ext cx="5257800" cy="2697440"/>
        </p:xfrm>
        <a:graphic>
          <a:graphicData uri="http://schemas.openxmlformats.org/drawingml/2006/table">
            <a:tbl>
              <a:tblPr/>
              <a:tblGrid>
                <a:gridCol w="2286000"/>
                <a:gridCol w="2971800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Carlos come la torta.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Daniel lee el libro.</a:t>
                      </a:r>
                      <a:endParaRPr kumimoji="0" lang="es-PE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Jorge tira la pelota.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7925" y="1"/>
            <a:ext cx="275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español</a:t>
            </a:r>
            <a:endParaRPr lang="en-US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4128528"/>
              </p:ext>
            </p:extLst>
          </p:nvPr>
        </p:nvGraphicFramePr>
        <p:xfrm>
          <a:off x="228600" y="2189489"/>
          <a:ext cx="8686800" cy="243619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4100653"/>
              </p:ext>
            </p:extLst>
          </p:nvPr>
        </p:nvGraphicFramePr>
        <p:xfrm>
          <a:off x="228600" y="2189489"/>
          <a:ext cx="8686800" cy="2497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λόγος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palabras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38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38294656"/>
              </p:ext>
            </p:extLst>
          </p:nvPr>
        </p:nvGraphicFramePr>
        <p:xfrm>
          <a:off x="228600" y="2189489"/>
          <a:ext cx="8686800" cy="2497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λόγος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palabras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εἰρήνη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43599431"/>
              </p:ext>
            </p:extLst>
          </p:nvPr>
        </p:nvGraphicFramePr>
        <p:xfrm>
          <a:off x="228600" y="2189489"/>
          <a:ext cx="8686800" cy="2558118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λόγος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palabras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εἰρήνη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λέγω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 dichas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20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6635479"/>
              </p:ext>
            </p:extLst>
          </p:nvPr>
        </p:nvGraphicFramePr>
        <p:xfrm>
          <a:off x="228600" y="2189489"/>
          <a:ext cx="8686800" cy="2558118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λόγος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palabras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εἰρήνη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λέγω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 dichas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34" name="Oval 114"/>
          <p:cNvSpPr>
            <a:spLocks noChangeArrowheads="1"/>
          </p:cNvSpPr>
          <p:nvPr/>
        </p:nvSpPr>
        <p:spPr bwMode="auto">
          <a:xfrm>
            <a:off x="2907754" y="3842846"/>
            <a:ext cx="304800" cy="285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2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5155170"/>
              </p:ext>
            </p:extLst>
          </p:nvPr>
        </p:nvGraphicFramePr>
        <p:xfrm>
          <a:off x="228600" y="2189489"/>
          <a:ext cx="8686800" cy="2619078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λόγος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palabras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εἰρήνη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λέγω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 dichas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κυρίος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Señor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34" name="Oval 114"/>
          <p:cNvSpPr>
            <a:spLocks noChangeArrowheads="1"/>
          </p:cNvSpPr>
          <p:nvPr/>
        </p:nvSpPr>
        <p:spPr bwMode="auto">
          <a:xfrm>
            <a:off x="2907754" y="3842846"/>
            <a:ext cx="304800" cy="285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5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1" y="-19050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l-GR" sz="3600" dirty="0">
                <a:latin typeface="Minion Pro"/>
                <a:cs typeface="Minion Pro"/>
              </a:rPr>
              <a:t>οἱ λόγοι τῆς εἰρήνης λέγονται ὑπό τοῦ κυρίου Ἰησοῦ Χριστοῦ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ES" sz="3500" dirty="0">
              <a:latin typeface="Minion Pro"/>
              <a:cs typeface="Minion Pro"/>
            </a:endParaRPr>
          </a:p>
        </p:txBody>
      </p:sp>
      <p:graphicFrame>
        <p:nvGraphicFramePr>
          <p:cNvPr id="56433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15317563"/>
              </p:ext>
            </p:extLst>
          </p:nvPr>
        </p:nvGraphicFramePr>
        <p:xfrm>
          <a:off x="228600" y="2189489"/>
          <a:ext cx="8686800" cy="2619078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οἱ λόγοι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λόγος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palabras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600" dirty="0" smtClean="0">
                          <a:latin typeface="Minion Pro"/>
                          <a:cs typeface="Minion Pro"/>
                        </a:rPr>
                        <a:t>τῆς εἰρήνης </a:t>
                      </a:r>
                      <a:endParaRPr kumimoji="0" lang="es-P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εἰρήνη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λέγονται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λέγω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son dichas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8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3200" dirty="0" smtClean="0">
                          <a:latin typeface="Minion Pro"/>
                          <a:cs typeface="Minion Pro"/>
                        </a:rPr>
                        <a:t>κυρίος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Señor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152400" y="1175087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cs typeface="+mn-cs"/>
              </a:rPr>
              <a:t>“las palabras de paz son dichas por el Señor Jesucristo”</a:t>
            </a:r>
            <a:endParaRPr lang="en-US" sz="3000" dirty="0">
              <a:cs typeface="+mn-cs"/>
            </a:endParaRPr>
          </a:p>
        </p:txBody>
      </p:sp>
      <p:sp>
        <p:nvSpPr>
          <p:cNvPr id="56434" name="Oval 114"/>
          <p:cNvSpPr>
            <a:spLocks noChangeArrowheads="1"/>
          </p:cNvSpPr>
          <p:nvPr/>
        </p:nvSpPr>
        <p:spPr bwMode="auto">
          <a:xfrm>
            <a:off x="2907754" y="3842846"/>
            <a:ext cx="304800" cy="285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60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0" grpId="0"/>
      <p:bldP spid="564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77189960"/>
              </p:ext>
            </p:extLst>
          </p:nvPr>
        </p:nvGraphicFramePr>
        <p:xfrm>
          <a:off x="228600" y="2099011"/>
          <a:ext cx="8686800" cy="268766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52330591"/>
              </p:ext>
            </p:extLst>
          </p:nvPr>
        </p:nvGraphicFramePr>
        <p:xfrm>
          <a:off x="228600" y="2099011"/>
          <a:ext cx="8686800" cy="268766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κακός, ή, όν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79036287"/>
              </p:ext>
            </p:extLst>
          </p:nvPr>
        </p:nvGraphicFramePr>
        <p:xfrm>
          <a:off x="228600" y="2099011"/>
          <a:ext cx="8686800" cy="268766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κακός, ή, όν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ἄνθρωπος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75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91039"/>
              </p:ext>
            </p:extLst>
          </p:nvPr>
        </p:nvGraphicFramePr>
        <p:xfrm>
          <a:off x="228600" y="828364"/>
          <a:ext cx="3505200" cy="1629087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Carlos come la torta.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Daniel lee el libro.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Jorge tira la pelota.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28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22215"/>
              </p:ext>
            </p:extLst>
          </p:nvPr>
        </p:nvGraphicFramePr>
        <p:xfrm>
          <a:off x="3886200" y="828364"/>
          <a:ext cx="5029200" cy="4120064"/>
        </p:xfrm>
        <a:graphic>
          <a:graphicData uri="http://schemas.openxmlformats.org/drawingml/2006/table">
            <a:tbl>
              <a:tblPr/>
              <a:tblGrid>
                <a:gridCol w="1706563"/>
                <a:gridCol w="3322637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Pasiva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torta es comida </a:t>
                      </a: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/>
                      </a:r>
                      <a:b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por Carlos.</a:t>
                      </a:r>
                      <a:endParaRPr kumimoji="0" lang="es-ES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libro es </a:t>
                      </a: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leído</a:t>
                      </a:r>
                      <a:b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por Daniel.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</a:t>
                      </a:r>
                      <a:r>
                        <a:rPr kumimoji="0" lang="es-PE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pelota es </a:t>
                      </a:r>
                      <a:r>
                        <a:rPr kumimoji="0" lang="es-PE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tirada. </a:t>
                      </a:r>
                      <a:br>
                        <a:rPr kumimoji="0" lang="es-PE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P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7925" y="1"/>
            <a:ext cx="275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español</a:t>
            </a:r>
            <a:endParaRPr lang="en-US" sz="4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4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77094361"/>
              </p:ext>
            </p:extLst>
          </p:nvPr>
        </p:nvGraphicFramePr>
        <p:xfrm>
          <a:off x="228600" y="2099011"/>
          <a:ext cx="8686800" cy="277910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κακός, ή, όν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ἄνθρωπος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M/P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κρίν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juzgaban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60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51628601"/>
              </p:ext>
            </p:extLst>
          </p:nvPr>
        </p:nvGraphicFramePr>
        <p:xfrm>
          <a:off x="228600" y="2099011"/>
          <a:ext cx="8686800" cy="277910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κακός, ή, όν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ἄνθρωπος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alatino Linotype" charset="0"/>
                          <a:ea typeface="ＭＳ Ｐゴシック" charset="0"/>
                          <a:cs typeface="+mn-cs"/>
                        </a:rPr>
                        <a:t>M/P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κρίν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juzgaban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ἁμαρτία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3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52988287"/>
              </p:ext>
            </p:extLst>
          </p:nvPr>
        </p:nvGraphicFramePr>
        <p:xfrm>
          <a:off x="228600" y="2099011"/>
          <a:ext cx="8686800" cy="277910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κακός, ή, όν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ἄνθρωπος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alatino Linotype" charset="0"/>
                          <a:ea typeface="ＭＳ Ｐゴシック" charset="0"/>
                          <a:cs typeface="+mn-cs"/>
                        </a:rPr>
                        <a:t>M/P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κρίν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juzgaban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ἁμαρτία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αὐτ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23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1" y="373722"/>
            <a:ext cx="88423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es-MX" sz="3100" dirty="0">
                <a:latin typeface="Minion Pro"/>
                <a:cs typeface="Minion Pro"/>
              </a:rPr>
              <a:t>οἱ κακοί ἀνθρώποι ἐκρίνοντο διὰ τὰς ἁμαρτίας αὐτῶν</a:t>
            </a:r>
            <a:r>
              <a:rPr lang="es-ES_tradnl" sz="3100" dirty="0">
                <a:latin typeface="Minion Pro"/>
                <a:cs typeface="Minion Pro"/>
              </a:rPr>
              <a:t> </a:t>
            </a:r>
            <a:endParaRPr lang="es-ES" sz="3100" dirty="0">
              <a:latin typeface="Minion Pro"/>
              <a:cs typeface="Minion Pro"/>
            </a:endParaRPr>
          </a:p>
        </p:txBody>
      </p:sp>
      <p:graphicFrame>
        <p:nvGraphicFramePr>
          <p:cNvPr id="6462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33808798"/>
              </p:ext>
            </p:extLst>
          </p:nvPr>
        </p:nvGraphicFramePr>
        <p:xfrm>
          <a:off x="228600" y="2099011"/>
          <a:ext cx="8686800" cy="2779105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οἱ κακοί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κακός, ή, όν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ἀνθρώποι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ἄνθρωπος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ἐκρίνοντο 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alatino Linotype" charset="0"/>
                          <a:ea typeface="ＭＳ Ｐゴシック" charset="0"/>
                          <a:cs typeface="+mn-cs"/>
                        </a:rPr>
                        <a:t>M/P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charset="0"/>
                        <a:ea typeface="ＭＳ Ｐゴシック" charset="0"/>
                        <a:cs typeface="+mn-cs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κρίν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juzgaban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eran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juzgados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300" dirty="0" smtClean="0">
                          <a:latin typeface="Minion Pro"/>
                          <a:cs typeface="Minion Pro"/>
                        </a:rPr>
                        <a:t>τὰς ἁμαρτίας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ἁμαρτία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pecados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r>
                        <a:rPr lang="es-ES_tradnl" sz="2400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000" dirty="0" smtClean="0">
                          <a:latin typeface="Minion Pro"/>
                          <a:cs typeface="Minion Pro"/>
                        </a:rPr>
                        <a:t>αὐτ</a:t>
                      </a: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7" marB="34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88" name="Text Box 76"/>
          <p:cNvSpPr txBox="1">
            <a:spLocks noChangeArrowheads="1"/>
          </p:cNvSpPr>
          <p:nvPr/>
        </p:nvSpPr>
        <p:spPr bwMode="auto">
          <a:xfrm>
            <a:off x="152400" y="108585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cs typeface="+mn-cs"/>
              </a:rPr>
              <a:t>“los hombres malos eran juzgados por causa de sus pecados</a:t>
            </a:r>
            <a:r>
              <a:rPr lang="es-ES" sz="2400" dirty="0" smtClean="0">
                <a:cs typeface="+mn-cs"/>
              </a:rPr>
              <a:t>”</a:t>
            </a:r>
          </a:p>
          <a:p>
            <a:pPr>
              <a:defRPr/>
            </a:pPr>
            <a:r>
              <a:rPr lang="es-ES" sz="2400" dirty="0"/>
              <a:t>“los hombres malos </a:t>
            </a:r>
            <a:r>
              <a:rPr lang="es-ES" sz="2400" dirty="0" smtClean="0"/>
              <a:t>se juzg</a:t>
            </a:r>
            <a:r>
              <a:rPr lang="es-ES" sz="2400" dirty="0" smtClean="0"/>
              <a:t>aban</a:t>
            </a:r>
            <a:r>
              <a:rPr lang="es-ES" sz="2400" dirty="0" smtClean="0"/>
              <a:t> </a:t>
            </a:r>
            <a:r>
              <a:rPr lang="es-ES" sz="2400" dirty="0"/>
              <a:t>por causa de sus pecados</a:t>
            </a:r>
            <a:r>
              <a:rPr lang="es-E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23043440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32723916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ψυχή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vida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7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28779523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ψυχή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vida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μαθητής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5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72270985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ψυχή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vida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μαθητής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vista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69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27032991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ψυχή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vida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μαθητής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vista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</a:t>
                      </a: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ό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cielo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27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35528133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ψυχή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vida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μαθητής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vista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</a:t>
                      </a: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ό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cielo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θε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ός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70614"/>
              </p:ext>
            </p:extLst>
          </p:nvPr>
        </p:nvGraphicFramePr>
        <p:xfrm>
          <a:off x="228600" y="828364"/>
          <a:ext cx="3505200" cy="1629087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Carlos come la torta.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Daniel lee el libro.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Jorge tira la pelota.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28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47943"/>
              </p:ext>
            </p:extLst>
          </p:nvPr>
        </p:nvGraphicFramePr>
        <p:xfrm>
          <a:off x="3886200" y="828364"/>
          <a:ext cx="5029200" cy="4120064"/>
        </p:xfrm>
        <a:graphic>
          <a:graphicData uri="http://schemas.openxmlformats.org/drawingml/2006/table">
            <a:tbl>
              <a:tblPr/>
              <a:tblGrid>
                <a:gridCol w="1706563"/>
                <a:gridCol w="3322637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Pasiva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torta es comida </a:t>
                      </a: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/>
                      </a:r>
                      <a:b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por Carlos.</a:t>
                      </a:r>
                      <a:endParaRPr kumimoji="0" lang="es-ES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libro es </a:t>
                      </a: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leído</a:t>
                      </a:r>
                      <a:b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por Daniel.</a:t>
                      </a:r>
                      <a:endParaRPr kumimoji="0" lang="es-PE" sz="3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</a:t>
                      </a:r>
                      <a:r>
                        <a:rPr kumimoji="0" lang="es-PE" sz="3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pelota es </a:t>
                      </a:r>
                      <a:r>
                        <a:rPr kumimoji="0" lang="es-PE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tirada. </a:t>
                      </a:r>
                      <a:r>
                        <a:rPr kumimoji="0" lang="es-P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(por Jorge)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7925" y="1"/>
            <a:ext cx="275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español</a:t>
            </a:r>
            <a:endParaRPr lang="en-US" sz="4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5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1" y="58252"/>
            <a:ext cx="884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600" dirty="0">
                <a:latin typeface="Minion Pro"/>
                <a:cs typeface="Minion Pro"/>
              </a:rPr>
              <a:t>ἡ ψυχή τῶν μαθητῶν βλέπεται ἐκ οὐράνου </a:t>
            </a:r>
            <a:endParaRPr lang="es-MX" sz="3600" dirty="0" smtClean="0">
              <a:latin typeface="Minion Pro"/>
              <a:cs typeface="Minion Pro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es-MX" sz="3600" dirty="0" smtClean="0">
                <a:latin typeface="Minion Pro"/>
                <a:cs typeface="Minion Pro"/>
              </a:rPr>
              <a:t>ὑπό </a:t>
            </a:r>
            <a:r>
              <a:rPr lang="es-MX" sz="3600" dirty="0">
                <a:latin typeface="Minion Pro"/>
                <a:cs typeface="Minion Pro"/>
              </a:rPr>
              <a:t>τοῦ θεοῦ</a:t>
            </a:r>
            <a:r>
              <a:rPr lang="es-ES_tradnl" sz="3600" dirty="0">
                <a:latin typeface="Minion Pro"/>
                <a:cs typeface="Minion Pro"/>
              </a:rPr>
              <a:t> </a:t>
            </a:r>
            <a:endParaRPr lang="es-MX" sz="3500" dirty="0">
              <a:latin typeface="Minion Pro"/>
              <a:cs typeface="Minion Pro"/>
            </a:endParaRPr>
          </a:p>
        </p:txBody>
      </p:sp>
      <p:graphicFrame>
        <p:nvGraphicFramePr>
          <p:cNvPr id="65650" name="Group 11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79326408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ἡ ψυχή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ψυχή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vida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τῶν μαθητῶν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μαθητής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βλέπεται</a:t>
                      </a: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βλέπ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vista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οὐράνου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οὐρ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</a:t>
                      </a: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ό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cielo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2400" dirty="0" smtClean="0">
                          <a:latin typeface="Minion Pro"/>
                          <a:cs typeface="Minion Pro"/>
                        </a:rPr>
                        <a:t>τοῦ θεοῦ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θε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ός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24" name="Text Box 88"/>
          <p:cNvSpPr txBox="1">
            <a:spLocks noChangeArrowheads="1"/>
          </p:cNvSpPr>
          <p:nvPr/>
        </p:nvSpPr>
        <p:spPr bwMode="auto">
          <a:xfrm>
            <a:off x="152400" y="1256496"/>
            <a:ext cx="883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500" dirty="0">
                <a:cs typeface="+mn-cs"/>
              </a:rPr>
              <a:t>“la vida de los discípulos es vista desde el cielo por Dios”</a:t>
            </a:r>
            <a:endParaRPr lang="en-US" sz="2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6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123950"/>
            <a:ext cx="846175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dirty="0">
                <a:latin typeface="Minion Pro"/>
                <a:cs typeface="Minion Pro"/>
              </a:rPr>
              <a:t>122. </a:t>
            </a:r>
            <a:r>
              <a:rPr lang="es-ES_tradnl" sz="4400" b="1" dirty="0" err="1">
                <a:latin typeface="Minion Pro"/>
                <a:cs typeface="Minion Pro"/>
              </a:rPr>
              <a:t>ἐάν</a:t>
            </a:r>
            <a:r>
              <a:rPr lang="es-ES_tradnl" sz="4400" dirty="0">
                <a:latin typeface="Minion Pro"/>
                <a:cs typeface="Minion Pro"/>
              </a:rPr>
              <a:t>: si (con </a:t>
            </a:r>
            <a:r>
              <a:rPr lang="es-ES_tradnl" sz="4400" dirty="0" err="1">
                <a:latin typeface="Minion Pro"/>
                <a:cs typeface="Minion Pro"/>
              </a:rPr>
              <a:t>subj</a:t>
            </a:r>
            <a:r>
              <a:rPr lang="es-ES_tradnl" sz="4400" dirty="0">
                <a:latin typeface="Minion Pro"/>
                <a:cs typeface="Minion Pro"/>
              </a:rPr>
              <a:t>.) (351)	</a:t>
            </a:r>
          </a:p>
          <a:p>
            <a:r>
              <a:rPr lang="es-ES_tradnl" sz="4400" dirty="0">
                <a:latin typeface="Minion Pro"/>
                <a:cs typeface="Minion Pro"/>
              </a:rPr>
              <a:t>123. </a:t>
            </a:r>
            <a:r>
              <a:rPr lang="es-ES_tradnl" sz="4400" b="1" dirty="0" err="1">
                <a:latin typeface="Minion Pro"/>
                <a:cs typeface="Minion Pro"/>
              </a:rPr>
              <a:t>ἵν</a:t>
            </a:r>
            <a:r>
              <a:rPr lang="es-ES_tradnl" sz="4400" b="1" dirty="0">
                <a:latin typeface="Minion Pro"/>
                <a:cs typeface="Minion Pro"/>
              </a:rPr>
              <a:t>α</a:t>
            </a:r>
            <a:r>
              <a:rPr lang="es-ES_tradnl" sz="4400" dirty="0">
                <a:latin typeface="Minion Pro"/>
                <a:cs typeface="Minion Pro"/>
              </a:rPr>
              <a:t>: que, para que (663)	</a:t>
            </a:r>
          </a:p>
          <a:p>
            <a:r>
              <a:rPr lang="es-ES_tradnl" sz="4400" dirty="0">
                <a:latin typeface="Minion Pro"/>
                <a:cs typeface="Minion Pro"/>
              </a:rPr>
              <a:t>124. </a:t>
            </a:r>
            <a:r>
              <a:rPr lang="es-ES_tradnl" sz="4400" b="1" dirty="0" err="1">
                <a:latin typeface="Minion Pro"/>
                <a:cs typeface="Minion Pro"/>
              </a:rPr>
              <a:t>ἤ</a:t>
            </a:r>
            <a:r>
              <a:rPr lang="es-ES_tradnl" sz="4400" dirty="0">
                <a:latin typeface="Minion Pro"/>
                <a:cs typeface="Minion Pro"/>
              </a:rPr>
              <a:t>: o (343)	</a:t>
            </a:r>
          </a:p>
          <a:p>
            <a:r>
              <a:rPr lang="es-ES_tradnl" sz="4400" dirty="0">
                <a:latin typeface="Minion Pro"/>
                <a:cs typeface="Minion Pro"/>
              </a:rPr>
              <a:t>125. </a:t>
            </a:r>
            <a:r>
              <a:rPr lang="es-ES_tradnl" sz="4400" b="1" dirty="0" err="1">
                <a:latin typeface="Minion Pro"/>
                <a:cs typeface="Minion Pro"/>
              </a:rPr>
              <a:t>οὕτως</a:t>
            </a:r>
            <a:r>
              <a:rPr lang="es-ES_tradnl" sz="4400" dirty="0">
                <a:latin typeface="Minion Pro"/>
                <a:cs typeface="Minion Pro"/>
              </a:rPr>
              <a:t>: así, de esta manera (208</a:t>
            </a:r>
            <a:r>
              <a:rPr lang="es-ES_tradnl" sz="4400" dirty="0" smtClean="0">
                <a:latin typeface="Minion Pro"/>
                <a:cs typeface="Minion Pro"/>
              </a:rPr>
              <a:t>)</a:t>
            </a:r>
            <a:endParaRPr lang="es-ES_tradnl" sz="4400" dirty="0">
              <a:latin typeface="Minion Pro"/>
              <a:cs typeface="Minion Pro"/>
            </a:endParaRPr>
          </a:p>
          <a:p>
            <a:r>
              <a:rPr lang="es-ES_tradnl" sz="4400" dirty="0">
                <a:latin typeface="Minion Pro"/>
                <a:cs typeface="Minion Pro"/>
              </a:rPr>
              <a:t>126. </a:t>
            </a:r>
            <a:r>
              <a:rPr lang="es-ES_tradnl" sz="4400" b="1" dirty="0" err="1">
                <a:latin typeface="Minion Pro"/>
                <a:cs typeface="Minion Pro"/>
              </a:rPr>
              <a:t>ἰδού</a:t>
            </a:r>
            <a:r>
              <a:rPr lang="es-ES_tradnl" sz="4400" dirty="0">
                <a:latin typeface="Minion Pro"/>
                <a:cs typeface="Minion Pro"/>
              </a:rPr>
              <a:t>: he aquí (200)	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38150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10: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521" y="1187998"/>
            <a:ext cx="9030930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dirty="0">
                <a:latin typeface="Minion Pro"/>
                <a:cs typeface="Minion Pro"/>
              </a:rPr>
              <a:t>127. </a:t>
            </a:r>
            <a:r>
              <a:rPr lang="es-ES_tradnl" sz="4400" b="1" dirty="0" err="1">
                <a:latin typeface="Minion Pro"/>
                <a:cs typeface="Minion Pro"/>
              </a:rPr>
              <a:t>νῦν</a:t>
            </a:r>
            <a:r>
              <a:rPr lang="es-ES_tradnl" sz="4400" dirty="0">
                <a:latin typeface="Minion Pro"/>
                <a:cs typeface="Minion Pro"/>
              </a:rPr>
              <a:t>: ahora (147) </a:t>
            </a:r>
          </a:p>
          <a:p>
            <a:r>
              <a:rPr lang="es-ES_tradnl" sz="4400" dirty="0">
                <a:latin typeface="Minion Pro"/>
                <a:cs typeface="Minion Pro"/>
              </a:rPr>
              <a:t>128. </a:t>
            </a:r>
            <a:r>
              <a:rPr lang="es-ES_tradnl" sz="4400" b="1" dirty="0" err="1">
                <a:latin typeface="Minion Pro"/>
                <a:cs typeface="Minion Pro"/>
              </a:rPr>
              <a:t>οὐδέ</a:t>
            </a:r>
            <a:r>
              <a:rPr lang="es-ES_tradnl" sz="4400" dirty="0">
                <a:latin typeface="Minion Pro"/>
                <a:cs typeface="Minion Pro"/>
              </a:rPr>
              <a:t>: ni (143)</a:t>
            </a:r>
          </a:p>
          <a:p>
            <a:r>
              <a:rPr lang="es-ES_tradnl" sz="4400" dirty="0">
                <a:latin typeface="Minion Pro"/>
                <a:cs typeface="Minion Pro"/>
              </a:rPr>
              <a:t>129. </a:t>
            </a:r>
            <a:r>
              <a:rPr lang="es-ES_tradnl" sz="4400" b="1" dirty="0">
                <a:latin typeface="Minion Pro"/>
                <a:cs typeface="Minion Pro"/>
              </a:rPr>
              <a:t>π</a:t>
            </a:r>
            <a:r>
              <a:rPr lang="es-ES_tradnl" sz="4400" b="1" dirty="0" err="1">
                <a:latin typeface="Minion Pro"/>
                <a:cs typeface="Minion Pro"/>
              </a:rPr>
              <a:t>άλιν</a:t>
            </a:r>
            <a:r>
              <a:rPr lang="es-ES_tradnl" sz="4400" dirty="0">
                <a:latin typeface="Minion Pro"/>
                <a:cs typeface="Minion Pro"/>
              </a:rPr>
              <a:t>: otra vez (141) </a:t>
            </a:r>
          </a:p>
          <a:p>
            <a:r>
              <a:rPr lang="es-ES_tradnl" sz="4400" dirty="0">
                <a:latin typeface="Minion Pro"/>
                <a:cs typeface="Minion Pro"/>
              </a:rPr>
              <a:t>130. </a:t>
            </a:r>
            <a:r>
              <a:rPr lang="es-ES_tradnl" sz="4400" b="1" dirty="0" err="1">
                <a:latin typeface="Minion Pro"/>
                <a:cs typeface="Minion Pro"/>
              </a:rPr>
              <a:t>μέν</a:t>
            </a:r>
            <a:r>
              <a:rPr lang="es-ES_tradnl" sz="4400" dirty="0">
                <a:latin typeface="Minion Pro"/>
                <a:cs typeface="Minion Pro"/>
              </a:rPr>
              <a:t>: </a:t>
            </a:r>
            <a:r>
              <a:rPr lang="es-ES_tradnl" sz="4000" dirty="0">
                <a:latin typeface="Minion Pro"/>
                <a:cs typeface="Minion Pro"/>
              </a:rPr>
              <a:t>ciertamente; por un lado... </a:t>
            </a:r>
            <a:r>
              <a:rPr lang="es-ES_tradnl" sz="3600" dirty="0">
                <a:latin typeface="Minion Pro"/>
                <a:cs typeface="Minion Pro"/>
              </a:rPr>
              <a:t>(179) </a:t>
            </a:r>
            <a:endParaRPr lang="es-ES_tradnl" sz="4400" dirty="0">
              <a:latin typeface="Minion Pro"/>
              <a:cs typeface="Minion Pro"/>
            </a:endParaRPr>
          </a:p>
          <a:p>
            <a:r>
              <a:rPr lang="es-ES_tradnl" sz="4400" dirty="0">
                <a:latin typeface="Minion Pro"/>
                <a:cs typeface="Minion Pro"/>
              </a:rPr>
              <a:t>131. </a:t>
            </a:r>
            <a:r>
              <a:rPr lang="es-ES_tradnl" sz="4400" b="1" dirty="0" err="1">
                <a:latin typeface="Minion Pro"/>
                <a:cs typeface="Minion Pro"/>
              </a:rPr>
              <a:t>ἀμήν</a:t>
            </a:r>
            <a:r>
              <a:rPr lang="es-ES_tradnl" sz="4400" dirty="0">
                <a:latin typeface="Minion Pro"/>
                <a:cs typeface="Minion Pro"/>
              </a:rPr>
              <a:t>: </a:t>
            </a:r>
            <a:r>
              <a:rPr lang="es-ES_tradnl" sz="3600" dirty="0">
                <a:latin typeface="Minion Pro"/>
                <a:cs typeface="Minion Pro"/>
              </a:rPr>
              <a:t>amén, ciertamente, de cierto </a:t>
            </a:r>
            <a:r>
              <a:rPr lang="es-ES_tradnl" sz="3400" dirty="0">
                <a:latin typeface="Minion Pro"/>
                <a:cs typeface="Minion Pro"/>
              </a:rPr>
              <a:t>(129)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38150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10: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48910339"/>
              </p:ext>
            </p:extLst>
          </p:nvPr>
        </p:nvGraphicFramePr>
        <p:xfrm>
          <a:off x="457200" y="335280"/>
          <a:ext cx="8229600" cy="1287780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3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138,162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16176350"/>
              </p:ext>
            </p:extLst>
          </p:nvPr>
        </p:nvGraphicFramePr>
        <p:xfrm>
          <a:off x="457200" y="335280"/>
          <a:ext cx="8229600" cy="3185160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3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138,162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82,929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4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34179464"/>
              </p:ext>
            </p:extLst>
          </p:nvPr>
        </p:nvGraphicFramePr>
        <p:xfrm>
          <a:off x="457200" y="335280"/>
          <a:ext cx="8229600" cy="4472940"/>
        </p:xfrm>
        <a:graphic>
          <a:graphicData uri="http://schemas.openxmlformats.org/drawingml/2006/table">
            <a:tbl>
              <a:tblPr/>
              <a:tblGrid>
                <a:gridCol w="5867400"/>
                <a:gridCol w="2362200"/>
              </a:tblGrid>
              <a:tr h="10513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de palabras en el Nuevo Testamento: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138,162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Veces que aparecen las palabras aprendidas hasta la fecha:</a:t>
                      </a:r>
                      <a:endParaRPr kumimoji="0" lang="es-E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82,929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Porcentaje de las palabras del Nuevo Testamento:</a:t>
                      </a:r>
                      <a:endParaRPr kumimoji="0" lang="es-E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60%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75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67694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Voz media-pasiva del verbo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4187" y="244554"/>
            <a:ext cx="6895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</a:t>
            </a:r>
            <a:r>
              <a:rPr lang="es-PE" sz="64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Lección </a:t>
            </a:r>
            <a:r>
              <a:rPr lang="es-PE" sz="64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10</a:t>
            </a:r>
            <a:endParaRPr lang="en-US" sz="6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314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500">
                <a:latin typeface="Bwgrkl" charset="0"/>
                <a:cs typeface="+mn-cs"/>
              </a:rPr>
              <a:t>oi` avnqrw,poi swzontai tou/ a`marti,aj auvtw/n dia, avga,phn tou/ qeou/ u`po, Cristou/</a:t>
            </a:r>
            <a:endParaRPr lang="es-MX" sz="3500">
              <a:latin typeface="Bwgrkl" charset="0"/>
              <a:cs typeface="+mn-cs"/>
            </a:endParaRPr>
          </a:p>
        </p:txBody>
      </p:sp>
      <p:graphicFrame>
        <p:nvGraphicFramePr>
          <p:cNvPr id="67820" name="Group 236"/>
          <p:cNvGraphicFramePr>
            <a:graphicFrameLocks noGrp="1"/>
          </p:cNvGraphicFramePr>
          <p:nvPr>
            <p:ph/>
          </p:nvPr>
        </p:nvGraphicFramePr>
        <p:xfrm>
          <a:off x="228600" y="1875235"/>
          <a:ext cx="8686800" cy="3220643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l" charset="0"/>
                          <a:ea typeface="ＭＳ Ｐゴシック" charset="0"/>
                        </a:rPr>
                        <a:t>oi` avnqrw,poi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l" charset="0"/>
                          <a:ea typeface="ＭＳ Ｐゴシック" charset="0"/>
                        </a:rPr>
                        <a:t>swzontai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l" charset="0"/>
                          <a:ea typeface="ＭＳ Ｐゴシック" charset="0"/>
                        </a:rPr>
                        <a:t>tou/ a`marti,aj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l" charset="0"/>
                          <a:ea typeface="ＭＳ Ｐゴシック" charset="0"/>
                        </a:rPr>
                        <a:t>auvtw/n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l" charset="0"/>
                          <a:ea typeface="ＭＳ Ｐゴシック" charset="0"/>
                        </a:rPr>
                        <a:t>avga,phn 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l" charset="0"/>
                          <a:ea typeface="ＭＳ Ｐゴシック" charset="0"/>
                        </a:rPr>
                        <a:t>tou/ qeou</a:t>
                      </a:r>
                      <a:endParaRPr kumimoji="0" lang="es-MX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821" name="Text Box 237"/>
          <p:cNvSpPr txBox="1">
            <a:spLocks noChangeArrowheads="1"/>
          </p:cNvSpPr>
          <p:nvPr/>
        </p:nvSpPr>
        <p:spPr bwMode="auto">
          <a:xfrm>
            <a:off x="152400" y="1085851"/>
            <a:ext cx="883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500">
                <a:cs typeface="+mn-cs"/>
              </a:rPr>
              <a:t>Los hombres </a:t>
            </a:r>
            <a:endParaRPr lang="en-US" sz="250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71248332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7508204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μαθητής, ὁ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disc</a:t>
                      </a: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25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7925" y="1"/>
            <a:ext cx="275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español</a:t>
            </a:r>
            <a:endParaRPr lang="en-US" sz="4000" dirty="0">
              <a:cs typeface="+mn-cs"/>
            </a:endParaRPr>
          </a:p>
        </p:txBody>
      </p:sp>
      <p:graphicFrame>
        <p:nvGraphicFramePr>
          <p:cNvPr id="533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60584"/>
              </p:ext>
            </p:extLst>
          </p:nvPr>
        </p:nvGraphicFramePr>
        <p:xfrm>
          <a:off x="228600" y="2647950"/>
          <a:ext cx="5029200" cy="2224208"/>
        </p:xfrm>
        <a:graphic>
          <a:graphicData uri="http://schemas.openxmlformats.org/drawingml/2006/table">
            <a:tbl>
              <a:tblPr/>
              <a:tblGrid>
                <a:gridCol w="1905000"/>
                <a:gridCol w="3124200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Reflexiva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torta se cayó.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libro se mojó.</a:t>
                      </a:r>
                      <a:endParaRPr kumimoji="0" lang="es-P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Jorge se tiró.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90163"/>
              </p:ext>
            </p:extLst>
          </p:nvPr>
        </p:nvGraphicFramePr>
        <p:xfrm>
          <a:off x="228600" y="828364"/>
          <a:ext cx="3505200" cy="1629087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Carlos come la torta.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Daniel lee el libro.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Jorge tira la pelota.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32943"/>
              </p:ext>
            </p:extLst>
          </p:nvPr>
        </p:nvGraphicFramePr>
        <p:xfrm>
          <a:off x="3886200" y="828364"/>
          <a:ext cx="5029200" cy="1629087"/>
        </p:xfrm>
        <a:graphic>
          <a:graphicData uri="http://schemas.openxmlformats.org/drawingml/2006/table">
            <a:tbl>
              <a:tblPr/>
              <a:tblGrid>
                <a:gridCol w="1706563"/>
                <a:gridCol w="3322637"/>
              </a:tblGrid>
              <a:tr h="497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Pasiva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5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torta es comida (por Carlos).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libro es leído (por Daniel).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pelota es tirada por Jorge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47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18616501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μαθητής, ὁ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disc</a:t>
                      </a: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προφήτης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7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04166334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μαθητής, ὁ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disc</a:t>
                      </a: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προφήτης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señor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62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49045746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μαθητής, ὁ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disc</a:t>
                      </a: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προφήτης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señor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ὐτός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0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53790960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μαθητής, ὁ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disc</a:t>
                      </a: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προφήτης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señor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ὐτός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διδ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άσκω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fue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enseñado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2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1" y="73641"/>
            <a:ext cx="8842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l-GR" sz="3500" dirty="0" smtClean="0">
                <a:latin typeface="Minion Pro"/>
                <a:cs typeface="Minion Pro"/>
              </a:rPr>
              <a:t>ὁ μαθητής τοῦ προφήτου ὑπό τοῦ κυρίου αὐτῶν ἐδιδάσκετο</a:t>
            </a:r>
          </a:p>
        </p:txBody>
      </p:sp>
      <p:graphicFrame>
        <p:nvGraphicFramePr>
          <p:cNvPr id="6666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24685206"/>
              </p:ext>
            </p:extLst>
          </p:nvPr>
        </p:nvGraphicFramePr>
        <p:xfrm>
          <a:off x="228600" y="1875235"/>
          <a:ext cx="8686800" cy="2779157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μαθητής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Minion Pro"/>
                          <a:cs typeface="Minion Pro"/>
                        </a:rPr>
                        <a:t>μαθητής, ὁ</a:t>
                      </a:r>
                      <a:endParaRPr kumimoji="0" lang="es-P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disc</a:t>
                      </a: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ípulo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προφήτου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προφήτης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profeta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τοῦ κυρίου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κύριος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señor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αὐτῶν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α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ὐτός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ellos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ἐδιδάσκετο</a:t>
                      </a: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διδ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άσκω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fue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enseñado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66" name="Text Box 106"/>
          <p:cNvSpPr txBox="1">
            <a:spLocks noChangeArrowheads="1"/>
          </p:cNvSpPr>
          <p:nvPr/>
        </p:nvSpPr>
        <p:spPr bwMode="auto">
          <a:xfrm>
            <a:off x="304800" y="1200151"/>
            <a:ext cx="852576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2500" dirty="0">
                <a:cs typeface="+mn-cs"/>
              </a:rPr>
              <a:t>El discípulo del profeta por el señor de ellos fue enseñado.</a:t>
            </a:r>
            <a:endParaRPr lang="en-US" sz="2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84942940"/>
              </p:ext>
            </p:extLst>
          </p:nvPr>
        </p:nvGraphicFramePr>
        <p:xfrm>
          <a:off x="228600" y="1875235"/>
          <a:ext cx="8686800" cy="3197169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18852653"/>
              </p:ext>
            </p:extLst>
          </p:nvPr>
        </p:nvGraphicFramePr>
        <p:xfrm>
          <a:off x="228600" y="1875235"/>
          <a:ext cx="8686800" cy="3197169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εὐαγγέλιον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evangelio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6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52124714"/>
              </p:ext>
            </p:extLst>
          </p:nvPr>
        </p:nvGraphicFramePr>
        <p:xfrm>
          <a:off x="228600" y="1875235"/>
          <a:ext cx="8686800" cy="3197169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εὐαγγέλιον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evangelio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βασιλε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reino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1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67794848"/>
              </p:ext>
            </p:extLst>
          </p:nvPr>
        </p:nvGraphicFramePr>
        <p:xfrm>
          <a:off x="228600" y="1875235"/>
          <a:ext cx="8686800" cy="3236271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εὐαγγέλιον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evangelio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βασιλε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reino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διδ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άσκω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fue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enseñado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29802165"/>
              </p:ext>
            </p:extLst>
          </p:nvPr>
        </p:nvGraphicFramePr>
        <p:xfrm>
          <a:off x="228600" y="1875235"/>
          <a:ext cx="8686800" cy="3236271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εὐαγγέλιον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evangelio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βασιλε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reino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διδ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άσκω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fue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enseñado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ἐκκλησία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iglesias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8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1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09403"/>
              </p:ext>
            </p:extLst>
          </p:nvPr>
        </p:nvGraphicFramePr>
        <p:xfrm>
          <a:off x="228600" y="758796"/>
          <a:ext cx="3505200" cy="1206229"/>
        </p:xfrm>
        <a:graphic>
          <a:graphicData uri="http://schemas.openxmlformats.org/drawingml/2006/table">
            <a:tbl>
              <a:tblPr/>
              <a:tblGrid>
                <a:gridCol w="1524000"/>
                <a:gridCol w="1981200"/>
              </a:tblGrid>
              <a:tr h="49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sujeto del verbo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realiza la acción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31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02987"/>
              </p:ext>
            </p:extLst>
          </p:nvPr>
        </p:nvGraphicFramePr>
        <p:xfrm>
          <a:off x="3886200" y="758797"/>
          <a:ext cx="5029200" cy="1526381"/>
        </p:xfrm>
        <a:graphic>
          <a:graphicData uri="http://schemas.openxmlformats.org/drawingml/2006/table">
            <a:tbl>
              <a:tblPr/>
              <a:tblGrid>
                <a:gridCol w="1706563"/>
                <a:gridCol w="3322637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Pasiva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acción del verbo es realizada por un agente sobre el sujeto del verbo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7870" y="1"/>
            <a:ext cx="23805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griego</a:t>
            </a:r>
            <a:endParaRPr lang="en-US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70240311"/>
              </p:ext>
            </p:extLst>
          </p:nvPr>
        </p:nvGraphicFramePr>
        <p:xfrm>
          <a:off x="228600" y="1875235"/>
          <a:ext cx="8686800" cy="3236271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εὐαγγέλιον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evangelio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βασιλε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reino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διδ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άσκω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fue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enseñado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ἐκκλησία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iglesias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ἀπόστολος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óstoles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5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1" y="57150"/>
            <a:ext cx="88423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000" dirty="0" err="1">
                <a:latin typeface="Bwgrkn"/>
                <a:cs typeface="Bwgrkn"/>
              </a:rPr>
              <a:t>to</a:t>
            </a:r>
            <a:r>
              <a:rPr lang="pt-BR" sz="3000" dirty="0">
                <a:latin typeface="Bwgrkn"/>
                <a:cs typeface="Bwgrkn"/>
              </a:rPr>
              <a:t>. </a:t>
            </a:r>
            <a:r>
              <a:rPr lang="pt-BR" sz="3000" dirty="0" err="1">
                <a:latin typeface="Bwgrkn"/>
                <a:cs typeface="Bwgrkn"/>
              </a:rPr>
              <a:t>euagge,lion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th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basilei,aj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tou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qeou</a:t>
            </a:r>
            <a:r>
              <a:rPr lang="pt-BR" sz="3000" dirty="0">
                <a:latin typeface="Bwgrkn"/>
                <a:cs typeface="Bwgrkn"/>
              </a:rPr>
              <a:t>/ </a:t>
            </a:r>
            <a:r>
              <a:rPr lang="pt-BR" sz="3000" dirty="0" err="1">
                <a:latin typeface="Bwgrkn"/>
                <a:cs typeface="Bwgrkn"/>
              </a:rPr>
              <a:t>evdida,sketo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smtClean="0">
                <a:latin typeface="Bwgrkn"/>
                <a:cs typeface="Bwgrkn"/>
              </a:rPr>
              <a:t/>
            </a:r>
            <a:br>
              <a:rPr lang="pt-BR" sz="3000" dirty="0" smtClean="0">
                <a:latin typeface="Bwgrkn"/>
                <a:cs typeface="Bwgrkn"/>
              </a:rPr>
            </a:br>
            <a:r>
              <a:rPr lang="pt-BR" sz="3000" dirty="0" smtClean="0">
                <a:latin typeface="Bwgrkn"/>
                <a:cs typeface="Bwgrkn"/>
              </a:rPr>
              <a:t>tai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evkklesi,aij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u`po</a:t>
            </a:r>
            <a:r>
              <a:rPr lang="pt-BR" sz="3000" dirty="0">
                <a:latin typeface="Bwgrkn"/>
                <a:cs typeface="Bwgrkn"/>
              </a:rPr>
              <a:t>, </a:t>
            </a:r>
            <a:r>
              <a:rPr lang="pt-BR" sz="3000" dirty="0" err="1">
                <a:latin typeface="Bwgrkn"/>
                <a:cs typeface="Bwgrkn"/>
              </a:rPr>
              <a:t>tw</a:t>
            </a:r>
            <a:r>
              <a:rPr lang="pt-BR" sz="3000" dirty="0">
                <a:latin typeface="Bwgrkn"/>
                <a:cs typeface="Bwgrkn"/>
              </a:rPr>
              <a:t>/</a:t>
            </a:r>
            <a:r>
              <a:rPr lang="pt-BR" sz="3000" dirty="0" err="1">
                <a:latin typeface="Bwgrkn"/>
                <a:cs typeface="Bwgrkn"/>
              </a:rPr>
              <a:t>n</a:t>
            </a:r>
            <a:r>
              <a:rPr lang="pt-BR" sz="3000" dirty="0">
                <a:latin typeface="Bwgrkn"/>
                <a:cs typeface="Bwgrkn"/>
              </a:rPr>
              <a:t> </a:t>
            </a:r>
            <a:r>
              <a:rPr lang="pt-BR" sz="3000" dirty="0" err="1">
                <a:latin typeface="Bwgrkn"/>
                <a:cs typeface="Bwgrkn"/>
              </a:rPr>
              <a:t>avposto,lwn</a:t>
            </a:r>
            <a:r>
              <a:rPr lang="en-US" sz="3000" dirty="0">
                <a:latin typeface="Bwgrkn"/>
                <a:cs typeface="Bwgrkn"/>
              </a:rPr>
              <a:t> </a:t>
            </a:r>
            <a:endParaRPr lang="es-MX" sz="3000" dirty="0">
              <a:latin typeface="Bwgrkn"/>
              <a:cs typeface="Bwgrkn"/>
            </a:endParaRPr>
          </a:p>
        </p:txBody>
      </p:sp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52862166"/>
              </p:ext>
            </p:extLst>
          </p:nvPr>
        </p:nvGraphicFramePr>
        <p:xfrm>
          <a:off x="228600" y="1875235"/>
          <a:ext cx="8686800" cy="3236271"/>
        </p:xfrm>
        <a:graphic>
          <a:graphicData uri="http://schemas.openxmlformats.org/drawingml/2006/table">
            <a:tbl>
              <a:tblPr/>
              <a:tblGrid>
                <a:gridCol w="1747838"/>
                <a:gridCol w="579437"/>
                <a:gridCol w="688975"/>
                <a:gridCol w="487363"/>
                <a:gridCol w="614362"/>
                <a:gridCol w="461963"/>
                <a:gridCol w="630237"/>
                <a:gridCol w="511175"/>
                <a:gridCol w="1292225"/>
                <a:gridCol w="1673225"/>
              </a:tblGrid>
              <a:tr h="24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#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.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euagge,lion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εὐαγγέλιον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el evangelio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basilei,aj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βασιλε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del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reino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evdida,sketo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διδ</a:t>
                      </a: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άσκω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fue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enseñado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τα</a:t>
                      </a:r>
                      <a:r>
                        <a:rPr kumimoji="0" lang="el-G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ῖς ἐκκλησίαις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ἐκκλησία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iglesias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n</a:t>
                      </a:r>
                      <a:r>
                        <a:rPr kumimoji="0" lang="pt-B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avposto,lwn</a:t>
                      </a:r>
                      <a:endParaRPr kumimoji="0" lang="es-MX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ἀπόστολος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los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óstoles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16" name="Text Box 108"/>
          <p:cNvSpPr txBox="1">
            <a:spLocks noChangeArrowheads="1"/>
          </p:cNvSpPr>
          <p:nvPr/>
        </p:nvSpPr>
        <p:spPr bwMode="auto">
          <a:xfrm>
            <a:off x="152400" y="992416"/>
            <a:ext cx="8839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500" dirty="0">
                <a:cs typeface="+mn-cs"/>
              </a:rPr>
              <a:t>El evangelio del reino de Dios fue enseñado en las iglesias por los apóstoles.</a:t>
            </a:r>
            <a:endParaRPr lang="en-US" sz="25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1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-48548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2800" dirty="0">
                <a:cs typeface="+mn-cs"/>
              </a:rPr>
              <a:t>Mat. 12:33</a:t>
            </a:r>
            <a:r>
              <a:rPr lang="es-ES" sz="3200" dirty="0">
                <a:cs typeface="+mn-cs"/>
              </a:rPr>
              <a:t> </a:t>
            </a:r>
            <a:r>
              <a:rPr lang="es-ES" sz="3200" dirty="0">
                <a:latin typeface="Bwgrkn"/>
                <a:cs typeface="Bwgrkn"/>
              </a:rPr>
              <a:t>h; </a:t>
            </a:r>
            <a:r>
              <a:rPr lang="es-ES" sz="3200" dirty="0">
                <a:latin typeface="Arial Unicode MS" charset="0"/>
                <a:cs typeface="+mn-cs"/>
              </a:rPr>
              <a:t>(o)</a:t>
            </a:r>
            <a:r>
              <a:rPr lang="es-ES" sz="3200" dirty="0">
                <a:latin typeface="Bwgrkl" charset="0"/>
                <a:cs typeface="+mn-cs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poih,sate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>
                <a:latin typeface="Arial Unicode MS" charset="0"/>
                <a:cs typeface="+mn-cs"/>
              </a:rPr>
              <a:t>(hagan)</a:t>
            </a:r>
            <a:r>
              <a:rPr lang="es-ES" sz="3200" dirty="0">
                <a:latin typeface="Bwgrkl" charset="0"/>
                <a:cs typeface="+mn-cs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to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de,ndron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kalo.n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kai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to.n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karpo.n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auvtou</a:t>
            </a:r>
            <a:r>
              <a:rPr lang="es-ES" sz="3200" dirty="0">
                <a:latin typeface="Bwgrkn"/>
                <a:cs typeface="Bwgrkn"/>
              </a:rPr>
              <a:t>/ </a:t>
            </a:r>
            <a:r>
              <a:rPr lang="es-ES" sz="3200" dirty="0" err="1">
                <a:latin typeface="Bwgrkn"/>
                <a:cs typeface="Bwgrkn"/>
              </a:rPr>
              <a:t>kalo,n</a:t>
            </a:r>
            <a:r>
              <a:rPr lang="es-ES" sz="3200" dirty="0">
                <a:latin typeface="Bwgrkn"/>
                <a:cs typeface="Bwgrkn"/>
              </a:rPr>
              <a:t>( h' </a:t>
            </a:r>
            <a:r>
              <a:rPr lang="es-ES" sz="3200" dirty="0" err="1">
                <a:latin typeface="Bwgrkn"/>
                <a:cs typeface="Bwgrkn"/>
              </a:rPr>
              <a:t>poih,sate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to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de,ndron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sapro.n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kai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to.n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karpo.n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auvtou</a:t>
            </a:r>
            <a:r>
              <a:rPr lang="es-ES" sz="3200" dirty="0">
                <a:latin typeface="Bwgrkn"/>
                <a:cs typeface="Bwgrkn"/>
              </a:rPr>
              <a:t>/ </a:t>
            </a:r>
            <a:r>
              <a:rPr lang="es-ES" sz="3200" dirty="0" err="1">
                <a:latin typeface="Bwgrkn"/>
                <a:cs typeface="Bwgrkn"/>
              </a:rPr>
              <a:t>sapro,n</a:t>
            </a:r>
            <a:r>
              <a:rPr lang="es-ES" sz="3200" dirty="0">
                <a:latin typeface="Bwgrkn"/>
                <a:cs typeface="Bwgrkn"/>
              </a:rPr>
              <a:t>\ </a:t>
            </a:r>
            <a:r>
              <a:rPr lang="es-ES" sz="3200" dirty="0" err="1">
                <a:latin typeface="Bwgrkn"/>
                <a:cs typeface="Bwgrkn"/>
              </a:rPr>
              <a:t>evk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ga.r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tou</a:t>
            </a:r>
            <a:r>
              <a:rPr lang="es-ES" sz="3200" dirty="0">
                <a:latin typeface="Bwgrkn"/>
                <a:cs typeface="Bwgrkn"/>
              </a:rPr>
              <a:t>/ </a:t>
            </a:r>
            <a:r>
              <a:rPr lang="es-ES" sz="3200" dirty="0" err="1">
                <a:latin typeface="Bwgrkn"/>
                <a:cs typeface="Bwgrkn"/>
              </a:rPr>
              <a:t>karpou</a:t>
            </a:r>
            <a:r>
              <a:rPr lang="es-ES" sz="3200" dirty="0">
                <a:latin typeface="Bwgrkn"/>
                <a:cs typeface="Bwgrkn"/>
              </a:rPr>
              <a:t>/ </a:t>
            </a:r>
            <a:r>
              <a:rPr lang="es-ES" sz="3200" dirty="0" err="1">
                <a:latin typeface="Bwgrkn"/>
                <a:cs typeface="Bwgrkn"/>
              </a:rPr>
              <a:t>to</a:t>
            </a:r>
            <a:r>
              <a:rPr lang="es-ES" sz="3200" dirty="0">
                <a:latin typeface="Bwgrkn"/>
                <a:cs typeface="Bwgrkn"/>
              </a:rPr>
              <a:t>. </a:t>
            </a:r>
            <a:r>
              <a:rPr lang="es-ES" sz="3200" dirty="0" err="1">
                <a:latin typeface="Bwgrkn"/>
                <a:cs typeface="Bwgrkn"/>
              </a:rPr>
              <a:t>de,ndron</a:t>
            </a:r>
            <a:r>
              <a:rPr lang="es-ES" sz="3200" dirty="0">
                <a:latin typeface="Bwgrkn"/>
                <a:cs typeface="Bwgrkn"/>
              </a:rPr>
              <a:t> </a:t>
            </a:r>
            <a:r>
              <a:rPr lang="es-ES" sz="3200" dirty="0" err="1">
                <a:latin typeface="Bwgrkn"/>
                <a:cs typeface="Bwgrkn"/>
              </a:rPr>
              <a:t>ginw,sketaiÅ</a:t>
            </a:r>
            <a:r>
              <a:rPr lang="es-ES" sz="3200" dirty="0">
                <a:latin typeface="Bwgrkl" charset="0"/>
                <a:cs typeface="+mn-cs"/>
              </a:rPr>
              <a:t> </a:t>
            </a:r>
            <a:r>
              <a:rPr lang="es-ES" sz="3200" dirty="0">
                <a:latin typeface="Arial Unicode MS" charset="0"/>
                <a:cs typeface="+mn-cs"/>
              </a:rPr>
              <a:t>(</a:t>
            </a:r>
            <a:r>
              <a:rPr lang="es-ES" sz="3200" dirty="0" err="1">
                <a:latin typeface="Bwgrkn"/>
                <a:cs typeface="Bwgrkn"/>
              </a:rPr>
              <a:t>de,ndron</a:t>
            </a:r>
            <a:r>
              <a:rPr lang="es-ES" sz="3200" dirty="0">
                <a:latin typeface="Arial Unicode MS" charset="0"/>
                <a:cs typeface="+mn-cs"/>
              </a:rPr>
              <a:t>: árbol; </a:t>
            </a:r>
            <a:r>
              <a:rPr lang="es-ES" sz="3200" dirty="0" err="1">
                <a:latin typeface="Bwgrkn"/>
                <a:cs typeface="Bwgrkn"/>
              </a:rPr>
              <a:t>karpo,j</a:t>
            </a:r>
            <a:r>
              <a:rPr lang="es-ES" sz="3200" dirty="0">
                <a:latin typeface="Arial Unicode MS" charset="0"/>
                <a:cs typeface="+mn-cs"/>
              </a:rPr>
              <a:t>: fruto, </a:t>
            </a:r>
            <a:r>
              <a:rPr lang="es-ES" sz="3200" dirty="0" err="1">
                <a:latin typeface="Bwgrkn"/>
                <a:cs typeface="Bwgrkn"/>
              </a:rPr>
              <a:t>sapro,j</a:t>
            </a:r>
            <a:r>
              <a:rPr lang="es-ES" sz="3200" dirty="0">
                <a:latin typeface="Bwgrkn"/>
                <a:cs typeface="Bwgrkn"/>
              </a:rPr>
              <a:t>( a,( </a:t>
            </a:r>
            <a:r>
              <a:rPr lang="es-ES" sz="3200" dirty="0" err="1">
                <a:latin typeface="Bwgrkn"/>
                <a:cs typeface="Bwgrkn"/>
              </a:rPr>
              <a:t>o,n</a:t>
            </a:r>
            <a:r>
              <a:rPr lang="es-ES" sz="3200" dirty="0">
                <a:latin typeface="Arial Unicode MS" charset="0"/>
                <a:cs typeface="+mn-cs"/>
              </a:rPr>
              <a:t>: malo)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28601" y="3409950"/>
            <a:ext cx="87026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o </a:t>
            </a:r>
            <a:r>
              <a:rPr lang="en-US" sz="2400" dirty="0" err="1">
                <a:cs typeface="+mn-cs"/>
              </a:rPr>
              <a:t>hagan</a:t>
            </a:r>
            <a:r>
              <a:rPr lang="en-US" sz="2400" dirty="0">
                <a:cs typeface="+mn-cs"/>
              </a:rPr>
              <a:t> al </a:t>
            </a:r>
            <a:r>
              <a:rPr lang="en-US" sz="2400" dirty="0" err="1">
                <a:cs typeface="+mn-cs"/>
              </a:rPr>
              <a:t>arbol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bueno</a:t>
            </a:r>
            <a:r>
              <a:rPr lang="en-US" sz="2400" dirty="0">
                <a:cs typeface="+mn-cs"/>
              </a:rPr>
              <a:t> y </a:t>
            </a:r>
            <a:r>
              <a:rPr lang="en-US" sz="2400" dirty="0" err="1">
                <a:cs typeface="+mn-cs"/>
              </a:rPr>
              <a:t>su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fruto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bueno</a:t>
            </a:r>
            <a:r>
              <a:rPr lang="en-US" sz="2400" dirty="0">
                <a:cs typeface="+mn-cs"/>
              </a:rPr>
              <a:t>, o </a:t>
            </a:r>
            <a:r>
              <a:rPr lang="en-US" sz="2400" dirty="0" err="1">
                <a:cs typeface="+mn-cs"/>
              </a:rPr>
              <a:t>hagan</a:t>
            </a:r>
            <a:r>
              <a:rPr lang="en-US" sz="2400" dirty="0">
                <a:cs typeface="+mn-cs"/>
              </a:rPr>
              <a:t> al </a:t>
            </a:r>
            <a:r>
              <a:rPr lang="en-US" sz="2400" dirty="0" err="1">
                <a:cs typeface="+mn-cs"/>
              </a:rPr>
              <a:t>arbol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malo</a:t>
            </a:r>
            <a:r>
              <a:rPr lang="en-US" sz="2400" dirty="0">
                <a:cs typeface="+mn-cs"/>
              </a:rPr>
              <a:t> y </a:t>
            </a:r>
            <a:r>
              <a:rPr lang="en-US" sz="2400" dirty="0" err="1">
                <a:cs typeface="+mn-cs"/>
              </a:rPr>
              <a:t>su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fruto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malo</a:t>
            </a:r>
            <a:r>
              <a:rPr lang="en-US" sz="2400" dirty="0">
                <a:cs typeface="+mn-cs"/>
              </a:rPr>
              <a:t>; </a:t>
            </a:r>
            <a:r>
              <a:rPr lang="en-US" sz="2400" dirty="0" err="1">
                <a:cs typeface="+mn-cs"/>
              </a:rPr>
              <a:t>porque</a:t>
            </a:r>
            <a:r>
              <a:rPr lang="en-US" sz="2400" dirty="0">
                <a:cs typeface="+mn-cs"/>
              </a:rPr>
              <a:t> del </a:t>
            </a:r>
            <a:r>
              <a:rPr lang="en-US" sz="2400" dirty="0" err="1">
                <a:cs typeface="+mn-cs"/>
              </a:rPr>
              <a:t>fruto</a:t>
            </a:r>
            <a:r>
              <a:rPr lang="en-US" sz="2400" dirty="0">
                <a:cs typeface="+mn-cs"/>
              </a:rPr>
              <a:t> el </a:t>
            </a:r>
            <a:r>
              <a:rPr lang="en-US" sz="2400" dirty="0" err="1">
                <a:cs typeface="+mn-cs"/>
              </a:rPr>
              <a:t>arbol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conocido</a:t>
            </a:r>
            <a:r>
              <a:rPr lang="en-US" sz="2400" dirty="0">
                <a:cs typeface="+mn-cs"/>
              </a:rPr>
              <a:t>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4171950"/>
            <a:ext cx="86867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o sea el </a:t>
            </a:r>
            <a:r>
              <a:rPr lang="en-US" sz="2400" dirty="0" err="1">
                <a:cs typeface="+mn-cs"/>
              </a:rPr>
              <a:t>arbol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bueno</a:t>
            </a:r>
            <a:r>
              <a:rPr lang="en-US" sz="2400" dirty="0">
                <a:cs typeface="+mn-cs"/>
              </a:rPr>
              <a:t> y </a:t>
            </a:r>
            <a:r>
              <a:rPr lang="en-US" sz="2400" dirty="0" err="1">
                <a:cs typeface="+mn-cs"/>
              </a:rPr>
              <a:t>su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fruto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bueno</a:t>
            </a:r>
            <a:r>
              <a:rPr lang="en-US" sz="2400" dirty="0">
                <a:cs typeface="+mn-cs"/>
              </a:rPr>
              <a:t>, o sea el </a:t>
            </a:r>
            <a:r>
              <a:rPr lang="en-US" sz="2400" dirty="0" err="1">
                <a:cs typeface="+mn-cs"/>
              </a:rPr>
              <a:t>arbol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malo</a:t>
            </a:r>
            <a:r>
              <a:rPr lang="en-US" sz="2400" dirty="0">
                <a:cs typeface="+mn-cs"/>
              </a:rPr>
              <a:t> y </a:t>
            </a:r>
            <a:r>
              <a:rPr lang="en-US" sz="2400" dirty="0" err="1">
                <a:cs typeface="+mn-cs"/>
              </a:rPr>
              <a:t>su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fruto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malo</a:t>
            </a:r>
            <a:r>
              <a:rPr lang="en-US" sz="2400" dirty="0">
                <a:cs typeface="+mn-cs"/>
              </a:rPr>
              <a:t>; </a:t>
            </a:r>
            <a:r>
              <a:rPr lang="en-US" sz="2400" dirty="0" err="1">
                <a:cs typeface="+mn-cs"/>
              </a:rPr>
              <a:t>porque</a:t>
            </a:r>
            <a:r>
              <a:rPr lang="en-US" sz="2400" dirty="0">
                <a:cs typeface="+mn-cs"/>
              </a:rPr>
              <a:t> del </a:t>
            </a:r>
            <a:r>
              <a:rPr lang="en-US" sz="2400" dirty="0" err="1">
                <a:cs typeface="+mn-cs"/>
              </a:rPr>
              <a:t>fruto</a:t>
            </a:r>
            <a:r>
              <a:rPr lang="en-US" sz="2400" dirty="0">
                <a:cs typeface="+mn-cs"/>
              </a:rPr>
              <a:t> el </a:t>
            </a:r>
            <a:r>
              <a:rPr lang="en-US" sz="2400" dirty="0" err="1">
                <a:cs typeface="+mn-cs"/>
              </a:rPr>
              <a:t>arbol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 </a:t>
            </a:r>
            <a:r>
              <a:rPr lang="en-US" sz="2400" dirty="0" err="1" smtClean="0">
                <a:cs typeface="+mn-cs"/>
              </a:rPr>
              <a:t>conoce</a:t>
            </a:r>
            <a:r>
              <a:rPr lang="en-US" sz="2400" dirty="0" smtClean="0">
                <a:cs typeface="+mn-cs"/>
              </a:rPr>
              <a:t>.</a:t>
            </a:r>
            <a:endParaRPr lang="en-US" sz="2400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1" y="2647950"/>
            <a:ext cx="40657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dirty="0" err="1">
                <a:latin typeface="Bwgrkn"/>
                <a:cs typeface="Bwgrkn"/>
              </a:rPr>
              <a:t>ginw,</a:t>
            </a:r>
            <a:r>
              <a:rPr lang="es-ES" sz="3500" dirty="0" err="1" smtClean="0">
                <a:latin typeface="Bwgrkn"/>
                <a:cs typeface="Bwgrkn"/>
              </a:rPr>
              <a:t>sketai</a:t>
            </a:r>
            <a:r>
              <a:rPr lang="es-ES" sz="3500" dirty="0" smtClean="0">
                <a:latin typeface="Bwgrkn"/>
                <a:cs typeface="Bwgrkn"/>
              </a:rPr>
              <a:t> </a:t>
            </a:r>
            <a:r>
              <a:rPr lang="es-ES" sz="3500" dirty="0" smtClean="0">
                <a:latin typeface="+mj-lt"/>
                <a:cs typeface="Bwgrkn"/>
              </a:rPr>
              <a:t>: </a:t>
            </a:r>
            <a:r>
              <a:rPr lang="es-ES" sz="3500" dirty="0" smtClean="0">
                <a:latin typeface="Palatino Linotype"/>
                <a:cs typeface="Palatino Linotype"/>
              </a:rPr>
              <a:t>P</a:t>
            </a:r>
            <a:r>
              <a:rPr lang="es-ES" sz="3500" baseline="30000" dirty="0" smtClean="0">
                <a:latin typeface="Palatino Linotype"/>
                <a:cs typeface="Palatino Linotype"/>
              </a:rPr>
              <a:t>M</a:t>
            </a:r>
            <a:r>
              <a:rPr lang="es-ES" sz="3500" dirty="0" smtClean="0">
                <a:latin typeface="Palatino Linotype"/>
                <a:cs typeface="Palatino Linotype"/>
              </a:rPr>
              <a:t>/</a:t>
            </a:r>
            <a:r>
              <a:rPr lang="es-ES" sz="3500" baseline="-25000" dirty="0" smtClean="0">
                <a:latin typeface="Palatino Linotype"/>
                <a:cs typeface="Palatino Linotype"/>
              </a:rPr>
              <a:t>P</a:t>
            </a:r>
            <a:r>
              <a:rPr lang="es-ES" sz="3500" dirty="0" smtClean="0">
                <a:latin typeface="Palatino Linotype"/>
                <a:cs typeface="Palatino Linotype"/>
              </a:rPr>
              <a:t>I3S</a:t>
            </a:r>
            <a:endParaRPr lang="en-US" sz="35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1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27823"/>
              </p:ext>
            </p:extLst>
          </p:nvPr>
        </p:nvGraphicFramePr>
        <p:xfrm>
          <a:off x="228600" y="758796"/>
          <a:ext cx="3505200" cy="1206229"/>
        </p:xfrm>
        <a:graphic>
          <a:graphicData uri="http://schemas.openxmlformats.org/drawingml/2006/table">
            <a:tbl>
              <a:tblPr/>
              <a:tblGrid>
                <a:gridCol w="1524000"/>
                <a:gridCol w="1981200"/>
              </a:tblGrid>
              <a:tr h="49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sujeto del verbo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realiza la acción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31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99653"/>
              </p:ext>
            </p:extLst>
          </p:nvPr>
        </p:nvGraphicFramePr>
        <p:xfrm>
          <a:off x="3886200" y="758797"/>
          <a:ext cx="5029200" cy="1526381"/>
        </p:xfrm>
        <a:graphic>
          <a:graphicData uri="http://schemas.openxmlformats.org/drawingml/2006/table">
            <a:tbl>
              <a:tblPr/>
              <a:tblGrid>
                <a:gridCol w="1706563"/>
                <a:gridCol w="3322637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Pasiva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acción del verbo es realizada por un agente sobre el sujeto del verbo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7870" y="1"/>
            <a:ext cx="23805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griego</a:t>
            </a:r>
            <a:endParaRPr lang="en-US" sz="4000" dirty="0">
              <a:cs typeface="+mn-cs"/>
            </a:endParaRPr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76151"/>
              </p:ext>
            </p:extLst>
          </p:nvPr>
        </p:nvGraphicFramePr>
        <p:xfrm>
          <a:off x="228600" y="2073246"/>
          <a:ext cx="8737600" cy="914400"/>
        </p:xfrm>
        <a:graphic>
          <a:graphicData uri="http://schemas.openxmlformats.org/drawingml/2006/table">
            <a:tbl>
              <a:tblPr/>
              <a:tblGrid>
                <a:gridCol w="1600200"/>
                <a:gridCol w="71374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Media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7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una actividad referida al sujeto en su esfera de acción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1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39973"/>
              </p:ext>
            </p:extLst>
          </p:nvPr>
        </p:nvGraphicFramePr>
        <p:xfrm>
          <a:off x="228600" y="758796"/>
          <a:ext cx="3505200" cy="1206229"/>
        </p:xfrm>
        <a:graphic>
          <a:graphicData uri="http://schemas.openxmlformats.org/drawingml/2006/table">
            <a:tbl>
              <a:tblPr/>
              <a:tblGrid>
                <a:gridCol w="1524000"/>
                <a:gridCol w="1981200"/>
              </a:tblGrid>
              <a:tr h="49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Activa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sujeto del verbo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realiza la acción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31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80714"/>
              </p:ext>
            </p:extLst>
          </p:nvPr>
        </p:nvGraphicFramePr>
        <p:xfrm>
          <a:off x="3886200" y="758797"/>
          <a:ext cx="5029200" cy="1526381"/>
        </p:xfrm>
        <a:graphic>
          <a:graphicData uri="http://schemas.openxmlformats.org/drawingml/2006/table">
            <a:tbl>
              <a:tblPr/>
              <a:tblGrid>
                <a:gridCol w="1706563"/>
                <a:gridCol w="3322637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Pasiva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 acción del verbo es realizada por un agente sobre el sujeto del verbo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7870" y="1"/>
            <a:ext cx="23805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dirty="0">
                <a:cs typeface="+mn-cs"/>
              </a:rPr>
              <a:t>En griego</a:t>
            </a:r>
            <a:endParaRPr lang="en-US" sz="4000" dirty="0">
              <a:cs typeface="+mn-cs"/>
            </a:endParaRPr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14365"/>
              </p:ext>
            </p:extLst>
          </p:nvPr>
        </p:nvGraphicFramePr>
        <p:xfrm>
          <a:off x="228600" y="2073246"/>
          <a:ext cx="8737600" cy="914400"/>
        </p:xfrm>
        <a:graphic>
          <a:graphicData uri="http://schemas.openxmlformats.org/drawingml/2006/table">
            <a:tbl>
              <a:tblPr/>
              <a:tblGrid>
                <a:gridCol w="1600200"/>
                <a:gridCol w="7137400"/>
              </a:tblGrid>
              <a:tr h="497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Voz Media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7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una actividad referida al sujeto en su esfera de acción</a:t>
                      </a:r>
                      <a:endParaRPr kumimoji="0" lang="en-US" sz="2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380" name="Group 1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62998971"/>
              </p:ext>
            </p:extLst>
          </p:nvPr>
        </p:nvGraphicFramePr>
        <p:xfrm>
          <a:off x="381000" y="2987646"/>
          <a:ext cx="8229600" cy="847725"/>
        </p:xfrm>
        <a:graphic>
          <a:graphicData uri="http://schemas.openxmlformats.org/drawingml/2006/table">
            <a:tbl>
              <a:tblPr/>
              <a:tblGrid>
                <a:gridCol w="1447800"/>
                <a:gridCol w="6781800"/>
              </a:tblGrid>
              <a:tr h="420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Directa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5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4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sujeto dirige la acción a sí mismo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– </a:t>
                      </a:r>
                      <a:r>
                        <a:rPr kumimoji="0" lang="en-US" sz="21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reflexivo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38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80226"/>
              </p:ext>
            </p:extLst>
          </p:nvPr>
        </p:nvGraphicFramePr>
        <p:xfrm>
          <a:off x="381000" y="3835371"/>
          <a:ext cx="8534400" cy="1098579"/>
        </p:xfrm>
        <a:graphic>
          <a:graphicData uri="http://schemas.openxmlformats.org/drawingml/2006/table">
            <a:tbl>
              <a:tblPr/>
              <a:tblGrid>
                <a:gridCol w="1700213"/>
                <a:gridCol w="6834187"/>
              </a:tblGrid>
              <a:tr h="42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Indirecta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8" marB="342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5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0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 sujeto realiza la acción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 su propio provecho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[para sí]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por sí mismo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</a:t>
                      </a:r>
                      <a:r>
                        <a:rPr kumimoji="0" lang="es-MX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 sus propios medios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[por sí]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T="34298" marB="342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12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77093"/>
              </p:ext>
            </p:extLst>
          </p:nvPr>
        </p:nvGraphicFramePr>
        <p:xfrm>
          <a:off x="571500" y="299805"/>
          <a:ext cx="8001000" cy="454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1790700"/>
                <a:gridCol w="2514600"/>
                <a:gridCol w="2971800"/>
              </a:tblGrid>
              <a:tr h="541415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cap="small" dirty="0" smtClean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Presente Medio-Pasivo Indicativo</a:t>
                      </a:r>
                      <a:r>
                        <a:rPr lang="es-ES_tradnl" sz="2800" dirty="0" smtClean="0">
                          <a:effectLst/>
                        </a:rPr>
                        <a:t> </a:t>
                      </a:r>
                      <a:endParaRPr lang="en-US" sz="2800" dirty="0"/>
                    </a:p>
                  </a:txBody>
                  <a:tcPr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/>
                </a:tc>
              </a:tr>
              <a:tr h="753985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2400" dirty="0" smtClean="0"/>
                        <a:t>Forma Verbal</a:t>
                      </a:r>
                      <a:endParaRPr lang="en-US" sz="2400" dirty="0"/>
                    </a:p>
                  </a:txBody>
                  <a:tcPr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Traducción: 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voz media</a:t>
                      </a:r>
                      <a:endParaRPr lang="es-ES_tradnl" sz="2400" i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Traducción: 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4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voz pasiva</a:t>
                      </a:r>
                      <a:endParaRPr lang="es-ES_tradnl" sz="2400" i="1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1s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ομ</a:t>
                      </a:r>
                      <a:r>
                        <a:rPr lang="pt-BR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me suelto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soy soltado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2s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ῃ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te sueltas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eres soltado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3s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ετ</a:t>
                      </a:r>
                      <a:r>
                        <a:rPr lang="pt-BR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suelta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es soltado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1p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όμεθ</a:t>
                      </a:r>
                      <a:r>
                        <a:rPr lang="pt-BR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nos soltamos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somos soltados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2p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εσθε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sueltan (os soltáis)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son soltados (sois soltados)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F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3p</a:t>
                      </a:r>
                      <a:endParaRPr lang="es-ES_tradnl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pt-BR" sz="30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οντ</a:t>
                      </a:r>
                      <a:r>
                        <a:rPr lang="pt-BR" sz="30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pt-BR" sz="3000" dirty="0" err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sueltan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son soltados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3229</Words>
  <Application>Microsoft Macintosh PowerPoint</Application>
  <PresentationFormat>On-screen Show (16:9)</PresentationFormat>
  <Paragraphs>1583</Paragraphs>
  <Slides>62</Slides>
  <Notes>46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65</cp:revision>
  <dcterms:created xsi:type="dcterms:W3CDTF">2006-04-19T15:17:19Z</dcterms:created>
  <dcterms:modified xsi:type="dcterms:W3CDTF">2014-05-13T05:11:29Z</dcterms:modified>
</cp:coreProperties>
</file>